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7" r:id="rId3"/>
    <p:sldId id="260" r:id="rId4"/>
    <p:sldId id="328" r:id="rId5"/>
    <p:sldId id="329" r:id="rId6"/>
    <p:sldId id="345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30" r:id="rId15"/>
    <p:sldId id="344" r:id="rId16"/>
    <p:sldId id="356" r:id="rId17"/>
    <p:sldId id="331" r:id="rId18"/>
    <p:sldId id="364" r:id="rId19"/>
    <p:sldId id="338" r:id="rId20"/>
    <p:sldId id="363" r:id="rId21"/>
    <p:sldId id="352" r:id="rId22"/>
    <p:sldId id="339" r:id="rId23"/>
    <p:sldId id="335" r:id="rId24"/>
    <p:sldId id="354" r:id="rId25"/>
    <p:sldId id="355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 autoAdjust="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51DFBC-BFEA-4D7D-9CCE-4F5ED0246D9A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A2971A-4018-423F-8DED-987335F632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2971A-4018-423F-8DED-987335F632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6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2971A-4018-423F-8DED-987335F632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7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2971A-4018-423F-8DED-987335F6329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6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2971A-4018-423F-8DED-987335F6329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fa.org/media/1595/anaphylaxis-emergency-action-plan.pdf" TargetMode="External"/><Relationship Id="rId7" Type="http://schemas.openxmlformats.org/officeDocument/2006/relationships/hyperlink" Target="https://www.tn.gov/content/dam/tn/health/program-areas/safestars/sample_safeguarding_policy.docx" TargetMode="External"/><Relationship Id="rId2" Type="http://schemas.openxmlformats.org/officeDocument/2006/relationships/hyperlink" Target="https://www.nays.org/default/assets/File/Emergency%20Action%20Plan%20Template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n.gov/content/dam/tn/health/healthprofboards/Safe-Stars-Coaches-Code-of-Condut.pdf" TargetMode="External"/><Relationship Id="rId5" Type="http://schemas.openxmlformats.org/officeDocument/2006/relationships/hyperlink" Target="https://www.tn.gov/content/dam/tn/health/program-areas/safestars/Severe_Weather_Policy_Template.docx" TargetMode="External"/><Relationship Id="rId4" Type="http://schemas.openxmlformats.org/officeDocument/2006/relationships/hyperlink" Target="https://www.tn.gov/content/tn/tbi/divisions/cjis-division/background-check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cross.org/take-a-class/cpr/cpr-training" TargetMode="External"/><Relationship Id="rId2" Type="http://schemas.openxmlformats.org/officeDocument/2006/relationships/hyperlink" Target="https://www.projectadam.com/CPR-Resource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fhslearn.com/courses/heat-illness-prevention-2" TargetMode="External"/><Relationship Id="rId5" Type="http://schemas.openxmlformats.org/officeDocument/2006/relationships/hyperlink" Target="https://nfhslearn.com/courses/sudden-cardiac-arrest" TargetMode="External"/><Relationship Id="rId4" Type="http://schemas.openxmlformats.org/officeDocument/2006/relationships/hyperlink" Target="https://nfhslearn.com/courses/concussion-in-sports-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n.gov/content/dam/tn/health/healthprofboards/Safe-Stars-Parents-code-of-conduct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hletesasleaders.org/" TargetMode="External"/><Relationship Id="rId2" Type="http://schemas.openxmlformats.org/officeDocument/2006/relationships/hyperlink" Target="https://www.coachescorner.org/healthy-relationships-advocates/#clinics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content/dam/tn/health/healthprofboards/Safe_Stars_Application.pdf" TargetMode="External"/><Relationship Id="rId2" Type="http://schemas.openxmlformats.org/officeDocument/2006/relationships/hyperlink" Target="https://www.tn.gov/health/health-program-areas/fhw/vipp/safe-stars-initiative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dhrc.health.tn.gov/redcap/surveys/?s=DCXLPFH8L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errence.Love@tn.gov" TargetMode="External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n.gov/health/health-program-areas/fhw/vipp/safe-stars-initiativ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 Stars Initiative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Terrence R. Love, Injury Prevention Director, Tennessee Department of 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EF954-F404-45E8-BF6F-5911C558119C}"/>
              </a:ext>
            </a:extLst>
          </p:cNvPr>
          <p:cNvSpPr txBox="1"/>
          <p:nvPr/>
        </p:nvSpPr>
        <p:spPr>
          <a:xfrm>
            <a:off x="1638300" y="5105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Tennessee Athletic Trainers Association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December 14, 2022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5C79-216C-4D3C-8427-CA16B422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 Code of Conduct (Required)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6D6EEC-C765-45D4-B7B7-3E289009C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47"/>
          <a:stretch/>
        </p:blipFill>
        <p:spPr>
          <a:xfrm>
            <a:off x="1131272" y="1219200"/>
            <a:ext cx="6881456" cy="3229441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DAB08-520C-4BC0-8888-F3D99EEAF4C6}"/>
              </a:ext>
            </a:extLst>
          </p:cNvPr>
          <p:cNvSpPr txBox="1"/>
          <p:nvPr/>
        </p:nvSpPr>
        <p:spPr>
          <a:xfrm>
            <a:off x="2476500" y="4664538"/>
            <a:ext cx="4191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Shall</a:t>
            </a:r>
            <a:r>
              <a:rPr lang="en-US" dirty="0"/>
              <a:t> develop a Coaches Code of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Encouraged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TDH Safe Stars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Private 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Leagues</a:t>
            </a:r>
          </a:p>
        </p:txBody>
      </p:sp>
    </p:spTree>
    <p:extLst>
      <p:ext uri="{BB962C8B-B14F-4D97-AF65-F5344CB8AC3E}">
        <p14:creationId xmlns:p14="http://schemas.microsoft.com/office/powerpoint/2010/main" val="39029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1810-74C8-48A3-8963-A6A3D21C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Sudden Cardiac Arrest Symptom Warning Signs Information Sheet (Required)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EE53E-B0F8-4810-BF14-B54210703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781" y="1295400"/>
            <a:ext cx="7407282" cy="19051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24742-BAF2-4484-BF66-25A8C3F7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6" y="2743365"/>
            <a:ext cx="7292972" cy="7392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DFFA1E-A6CE-485D-865D-B76CFC3C3444}"/>
              </a:ext>
            </a:extLst>
          </p:cNvPr>
          <p:cNvSpPr/>
          <p:nvPr/>
        </p:nvSpPr>
        <p:spPr>
          <a:xfrm>
            <a:off x="896936" y="1295400"/>
            <a:ext cx="7350127" cy="2362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912DC-A8A9-4936-96EA-44715A21BF9B}"/>
              </a:ext>
            </a:extLst>
          </p:cNvPr>
          <p:cNvSpPr txBox="1"/>
          <p:nvPr/>
        </p:nvSpPr>
        <p:spPr>
          <a:xfrm>
            <a:off x="2743200" y="4191000"/>
            <a:ext cx="3657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Parent/Guardian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Must</a:t>
            </a:r>
            <a:r>
              <a:rPr lang="en-US" dirty="0"/>
              <a:t> sign Sudden Cardiac Arrest information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Must</a:t>
            </a:r>
            <a:r>
              <a:rPr lang="en-US" dirty="0"/>
              <a:t> sign </a:t>
            </a:r>
            <a:r>
              <a:rPr lang="en-US" b="1" u="sng" dirty="0"/>
              <a:t>each</a:t>
            </a:r>
            <a:r>
              <a:rPr lang="en-US" dirty="0"/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31828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8C99-47F0-405B-993A-BD21CE99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Informational Meeting/Video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316084-E7CD-488C-A7A5-5D44C8282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272" y="1241870"/>
            <a:ext cx="7323455" cy="218713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C91C42-2F37-4850-AE23-6717A939854C}"/>
              </a:ext>
            </a:extLst>
          </p:cNvPr>
          <p:cNvSpPr txBox="1"/>
          <p:nvPr/>
        </p:nvSpPr>
        <p:spPr>
          <a:xfrm>
            <a:off x="1600200" y="3667567"/>
            <a:ext cx="60198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Informational Meeting or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Must</a:t>
            </a:r>
            <a:r>
              <a:rPr lang="en-US" dirty="0"/>
              <a:t> hold before start of </a:t>
            </a:r>
            <a:r>
              <a:rPr lang="en-US" u="sng" dirty="0"/>
              <a:t>each</a:t>
            </a:r>
            <a:r>
              <a:rPr lang="en-US" dirty="0"/>
              <a:t> athletic 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Symptoms and warning signs of Sudden Cardiac Arrest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Heat illness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Concussions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health issues related to sports participation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EKG information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EAP/Safety plans</a:t>
            </a:r>
          </a:p>
        </p:txBody>
      </p:sp>
    </p:spTree>
    <p:extLst>
      <p:ext uri="{BB962C8B-B14F-4D97-AF65-F5344CB8AC3E}">
        <p14:creationId xmlns:p14="http://schemas.microsoft.com/office/powerpoint/2010/main" val="15330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Stars Initiative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5"/>
          <a:stretch/>
        </p:blipFill>
        <p:spPr bwMode="auto">
          <a:xfrm>
            <a:off x="1573437" y="1066800"/>
            <a:ext cx="5997126" cy="35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42A84E-7D9D-4CBC-80FC-811DC8D8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654728"/>
            <a:ext cx="3962400" cy="14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9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Bronze Level </a:t>
            </a:r>
            <a:r>
              <a:rPr lang="en-US" sz="2000" dirty="0"/>
              <a:t>– Ensures Compliance with Safe Stars Act of 2022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52400" y="1143000"/>
            <a:ext cx="8915400" cy="49584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Bronze</a:t>
            </a:r>
            <a:r>
              <a:rPr lang="en-US" dirty="0"/>
              <a:t> is the initial level of recognition for the Safe Stars program.  To reach the initial level of recognition, the </a:t>
            </a:r>
            <a:r>
              <a:rPr lang="en-US" b="1" dirty="0"/>
              <a:t>Bronze</a:t>
            </a:r>
            <a:r>
              <a:rPr lang="en-US" dirty="0"/>
              <a:t> Star standard, a league must meet the following policy requirements: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u="sng" dirty="0"/>
              <a:t>POLICY REQUIREMENTS</a:t>
            </a:r>
          </a:p>
          <a:p>
            <a:pPr lvl="1">
              <a:buClrTx/>
            </a:pPr>
            <a:r>
              <a:rPr lang="en-US" dirty="0"/>
              <a:t>Emergency Action Plan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>
              <a:buClrTx/>
            </a:pPr>
            <a:r>
              <a:rPr lang="en-US" dirty="0"/>
              <a:t>Anaphylaxis and allergy emergency plan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pPr lvl="1">
              <a:buClrTx/>
            </a:pPr>
            <a:r>
              <a:rPr lang="en-US" dirty="0"/>
              <a:t>Background and fingerprinting checks completed on all coaches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)</a:t>
            </a:r>
          </a:p>
          <a:p>
            <a:pPr lvl="1">
              <a:buClrTx/>
            </a:pPr>
            <a:r>
              <a:rPr lang="en-US" dirty="0"/>
              <a:t>Severe weather policy (including heat &amp; lightning)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  <a:p>
            <a:pPr lvl="1">
              <a:buClrTx/>
            </a:pPr>
            <a:r>
              <a:rPr lang="en-US" dirty="0"/>
              <a:t>Completion of a Coaches Code of Conduct (</a:t>
            </a:r>
            <a:r>
              <a:rPr lang="en-US" dirty="0">
                <a:hlinkClick r:id="rId6"/>
              </a:rPr>
              <a:t>link</a:t>
            </a:r>
            <a:r>
              <a:rPr lang="en-US" dirty="0"/>
              <a:t>)</a:t>
            </a:r>
          </a:p>
          <a:p>
            <a:pPr lvl="1">
              <a:buClrTx/>
            </a:pPr>
            <a:r>
              <a:rPr lang="en-US" dirty="0"/>
              <a:t>Safeguarding policy for preventing and reporting child abuse &amp; neglect (</a:t>
            </a:r>
            <a:r>
              <a:rPr lang="en-US" dirty="0">
                <a:hlinkClick r:id="rId7"/>
              </a:rPr>
              <a:t>link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38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Bronze Level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52400" y="1143000"/>
            <a:ext cx="8915400" cy="4958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Bronze</a:t>
            </a:r>
            <a:r>
              <a:rPr lang="en-US" dirty="0"/>
              <a:t> is the initial level of recognition for Safe Stars.  To reach the initial level of recognition, the Bronze Star standard, a league must meet the following training requirements: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sz="2600" b="1" u="sng" dirty="0"/>
              <a:t>TRAINING REQUIREMENTS</a:t>
            </a:r>
          </a:p>
          <a:p>
            <a:pPr lvl="1">
              <a:buClrTx/>
            </a:pPr>
            <a:r>
              <a:rPr lang="en-US" dirty="0"/>
              <a:t>All coaches CPR/AED </a:t>
            </a:r>
            <a:r>
              <a:rPr lang="en-US" b="1" i="1" u="sng" dirty="0"/>
              <a:t>trained</a:t>
            </a:r>
            <a:r>
              <a:rPr lang="en-US" i="1" u="sng" dirty="0"/>
              <a:t> (</a:t>
            </a:r>
            <a:r>
              <a:rPr lang="en-US" i="1" u="sng" dirty="0">
                <a:hlinkClick r:id="rId2"/>
              </a:rPr>
              <a:t>project ADAM</a:t>
            </a:r>
            <a:r>
              <a:rPr lang="en-US" i="1" u="sng" dirty="0"/>
              <a:t>, </a:t>
            </a:r>
            <a:r>
              <a:rPr lang="en-US" i="1" u="sng" dirty="0">
                <a:hlinkClick r:id="rId3"/>
              </a:rPr>
              <a:t>Red Cross</a:t>
            </a:r>
            <a:r>
              <a:rPr lang="en-US" i="1" u="sng" dirty="0"/>
              <a:t>)</a:t>
            </a:r>
          </a:p>
          <a:p>
            <a:pPr lvl="1">
              <a:buClrTx/>
            </a:pPr>
            <a:r>
              <a:rPr lang="en-US" dirty="0"/>
              <a:t>All coaches trained annually in concussion and sudden cardiac arrest recognition/management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)</a:t>
            </a:r>
          </a:p>
          <a:p>
            <a:pPr lvl="1">
              <a:buClrTx/>
            </a:pPr>
            <a:r>
              <a:rPr lang="en-US" dirty="0"/>
              <a:t>All coaches trained annually in sudden cardiac arrest recognition/management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  <a:p>
            <a:pPr lvl="1">
              <a:buClrTx/>
            </a:pPr>
            <a:r>
              <a:rPr lang="en-US" dirty="0"/>
              <a:t>All coaches trained annually in heat illness prevention (</a:t>
            </a:r>
            <a:r>
              <a:rPr lang="en-US" dirty="0">
                <a:hlinkClick r:id="rId6"/>
              </a:rPr>
              <a:t>link</a:t>
            </a:r>
            <a:r>
              <a:rPr lang="en-US" dirty="0"/>
              <a:t>)</a:t>
            </a:r>
          </a:p>
          <a:p>
            <a:pPr lvl="1">
              <a:buClrTx/>
            </a:pPr>
            <a:r>
              <a:rPr lang="en-US" dirty="0"/>
              <a:t>Students’ parent/guardian must sign Cardiac Arrest symptoms and warning signs information sheet (link coming soon)</a:t>
            </a:r>
          </a:p>
          <a:p>
            <a:pPr lvl="1">
              <a:buClrTx/>
            </a:pPr>
            <a:r>
              <a:rPr lang="en-US" dirty="0"/>
              <a:t>Informational meeting of video before athletic season for students, parents, coaches and school officials on SCA, heat illness, concussions, EKG, and other safety information</a:t>
            </a:r>
          </a:p>
        </p:txBody>
      </p:sp>
    </p:spTree>
    <p:extLst>
      <p:ext uri="{BB962C8B-B14F-4D97-AF65-F5344CB8AC3E}">
        <p14:creationId xmlns:p14="http://schemas.microsoft.com/office/powerpoint/2010/main" val="92293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3576EE-8694-414C-994C-963C0037B840}"/>
              </a:ext>
            </a:extLst>
          </p:cNvPr>
          <p:cNvSpPr/>
          <p:nvPr/>
        </p:nvSpPr>
        <p:spPr>
          <a:xfrm>
            <a:off x="-8189" y="-152400"/>
            <a:ext cx="9152190" cy="6304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BBDF4-A5AE-401C-832C-7A57EF71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52399"/>
            <a:ext cx="8839200" cy="622820"/>
          </a:xfrm>
        </p:spPr>
        <p:txBody>
          <a:bodyPr/>
          <a:lstStyle/>
          <a:p>
            <a:r>
              <a:rPr lang="en-US" dirty="0"/>
              <a:t>DRAFT – Sudden Cardiac Arrest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8895-064F-4069-8AF2-34406991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3236F-B2A6-4CF1-9EAD-0E5309703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89" y="470420"/>
            <a:ext cx="4410567" cy="5681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3B20C-781E-4FB1-BA37-A96C624D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33" y="470420"/>
            <a:ext cx="4410567" cy="56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1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Become SILVER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28600" y="1193800"/>
            <a:ext cx="4495800" cy="495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For </a:t>
            </a:r>
            <a:r>
              <a:rPr lang="en-US" b="1" dirty="0"/>
              <a:t>SILVER</a:t>
            </a:r>
            <a:r>
              <a:rPr lang="en-US" dirty="0"/>
              <a:t>, a league must meet all </a:t>
            </a:r>
            <a:r>
              <a:rPr lang="en-US" b="1" dirty="0"/>
              <a:t>BRONZE</a:t>
            </a:r>
            <a:r>
              <a:rPr lang="en-US" dirty="0"/>
              <a:t> requirements, and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AED available at all hosted practices and games </a:t>
            </a:r>
          </a:p>
          <a:p>
            <a:pPr>
              <a:buClr>
                <a:schemeClr val="tx1"/>
              </a:buClr>
            </a:pPr>
            <a:r>
              <a:rPr lang="en-US" dirty="0"/>
              <a:t>Completion of a Parents Code of Conduct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dirty="0"/>
              <a:t>Plus choose any 2 criteria from the “</a:t>
            </a:r>
            <a:r>
              <a:rPr lang="en-US" b="1" dirty="0"/>
              <a:t>extra criteria</a:t>
            </a:r>
            <a:r>
              <a:rPr lang="en-US" dirty="0"/>
              <a:t>” on next slide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D557-E4BA-47BC-ACFC-1C2591BE3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682" y="2438400"/>
            <a:ext cx="430789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9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BFBB-0355-4D5E-B52C-31AE4B88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Recognized at the GOLD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01B4-7820-4739-BCD8-DB5D08BF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3800"/>
            <a:ext cx="8305800" cy="49584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b="1" dirty="0"/>
              <a:t>Gold</a:t>
            </a:r>
            <a:r>
              <a:rPr lang="en-US" dirty="0"/>
              <a:t>, an organization must meet all </a:t>
            </a:r>
            <a:r>
              <a:rPr lang="en-US" b="1" dirty="0"/>
              <a:t>Bronze</a:t>
            </a:r>
            <a:r>
              <a:rPr lang="en-US" dirty="0"/>
              <a:t> &amp; </a:t>
            </a:r>
            <a:r>
              <a:rPr lang="en-US" b="1" dirty="0"/>
              <a:t>Silver</a:t>
            </a:r>
            <a:r>
              <a:rPr lang="en-US" dirty="0"/>
              <a:t> requirements</a:t>
            </a:r>
          </a:p>
          <a:p>
            <a:pPr marL="0" indent="0">
              <a:buNone/>
            </a:pPr>
            <a:r>
              <a:rPr lang="en-US" dirty="0"/>
              <a:t>Plus </a:t>
            </a:r>
            <a:r>
              <a:rPr lang="en-US" b="1" dirty="0"/>
              <a:t>(choose any 4 extra criteria)</a:t>
            </a:r>
            <a:r>
              <a:rPr lang="en-US" dirty="0"/>
              <a:t> from list below:</a:t>
            </a:r>
            <a:br>
              <a:rPr lang="en-US" dirty="0"/>
            </a:br>
            <a:endParaRPr lang="en-US" dirty="0"/>
          </a:p>
          <a:p>
            <a:pPr>
              <a:buClrTx/>
              <a:buFont typeface="Open Sans" panose="020B0606030504020204" pitchFamily="34" charset="0"/>
              <a:buChar char="–"/>
            </a:pPr>
            <a:r>
              <a:rPr lang="en-US" dirty="0"/>
              <a:t>Pre-participation physical examination required for athletes</a:t>
            </a:r>
          </a:p>
          <a:p>
            <a:pPr>
              <a:buClrTx/>
              <a:buFont typeface="Open Sans" panose="020B0606030504020204" pitchFamily="34" charset="0"/>
              <a:buChar char="–"/>
            </a:pPr>
            <a:r>
              <a:rPr lang="en-US" dirty="0"/>
              <a:t>Risk and safety information/policies relayed to parents/guardians</a:t>
            </a:r>
          </a:p>
          <a:p>
            <a:pPr>
              <a:buClrTx/>
              <a:buFont typeface="Open Sans" panose="020B0606030504020204" pitchFamily="34" charset="0"/>
              <a:buChar char="–"/>
            </a:pPr>
            <a:r>
              <a:rPr lang="en-US" dirty="0"/>
              <a:t>All coaches complete additional health, safety and injury prevention training</a:t>
            </a:r>
          </a:p>
          <a:p>
            <a:pPr>
              <a:buClrTx/>
              <a:buFont typeface="Open Sans" panose="020B0606030504020204" pitchFamily="34" charset="0"/>
              <a:buChar char="–"/>
            </a:pPr>
            <a:r>
              <a:rPr lang="en-US" dirty="0"/>
              <a:t>All athletic equipment undergoes safety checks</a:t>
            </a:r>
          </a:p>
          <a:p>
            <a:pPr>
              <a:buClrTx/>
              <a:buFont typeface="Open Sans" panose="020B0606030504020204" pitchFamily="34" charset="0"/>
              <a:buChar char="–"/>
            </a:pPr>
            <a:r>
              <a:rPr lang="en-US" dirty="0"/>
              <a:t>Medical professional (athletic trainer, first </a:t>
            </a:r>
            <a:r>
              <a:rPr lang="nb-NO" dirty="0"/>
              <a:t>responder, etc.) on site for all games</a:t>
            </a:r>
          </a:p>
          <a:p>
            <a:pPr>
              <a:buClrTx/>
              <a:buFont typeface="Open Sans" panose="020B0606030504020204" pitchFamily="34" charset="0"/>
              <a:buChar char="–"/>
            </a:pPr>
            <a:r>
              <a:rPr lang="en-US" dirty="0"/>
              <a:t>Medical professional (athletic trainer, first responder, etc.) on site for all practices</a:t>
            </a:r>
          </a:p>
          <a:p>
            <a:pPr>
              <a:buClrTx/>
              <a:buFont typeface="Open Sans" panose="020B0606030504020204" pitchFamily="34" charset="0"/>
              <a:buChar char="–"/>
            </a:pPr>
            <a:r>
              <a:rPr lang="en-US" dirty="0"/>
              <a:t>All coaches CPR/AED </a:t>
            </a:r>
            <a:r>
              <a:rPr lang="en-US" i="1" u="sng" dirty="0"/>
              <a:t>certified</a:t>
            </a:r>
          </a:p>
          <a:p>
            <a:pPr>
              <a:buClrTx/>
              <a:buFont typeface="Open Sans" panose="020B0606030504020204" pitchFamily="34" charset="0"/>
              <a:buChar char="–"/>
            </a:pPr>
            <a:r>
              <a:rPr lang="en-US" dirty="0"/>
              <a:t>Opioid abuse and misuse awareness/education</a:t>
            </a:r>
          </a:p>
          <a:p>
            <a:pPr>
              <a:buClrTx/>
              <a:buFont typeface="Open Sans" panose="020B0606030504020204" pitchFamily="34" charset="0"/>
              <a:buChar char="–"/>
            </a:pPr>
            <a:r>
              <a:rPr lang="en-US" dirty="0"/>
              <a:t>Promote positive culture and standard of expectations concerning behavior </a:t>
            </a:r>
            <a:br>
              <a:rPr lang="en-US" dirty="0"/>
            </a:br>
            <a:r>
              <a:rPr lang="en-US" dirty="0"/>
              <a:t>(ex. </a:t>
            </a:r>
            <a:r>
              <a:rPr lang="en-US" dirty="0">
                <a:hlinkClick r:id="rId2"/>
              </a:rPr>
              <a:t>Coaching Boys Into Men </a:t>
            </a:r>
            <a:r>
              <a:rPr lang="en-US" dirty="0"/>
              <a:t>or </a:t>
            </a:r>
            <a:r>
              <a:rPr lang="en-US" dirty="0">
                <a:hlinkClick r:id="rId3"/>
              </a:rPr>
              <a:t>Athletes as Leaders</a:t>
            </a:r>
            <a:r>
              <a:rPr lang="en-US" u="sng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6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AED Vouchers are Available for Qualifying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36" y="1219200"/>
            <a:ext cx="43434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Organization must:</a:t>
            </a:r>
            <a:br>
              <a:rPr lang="en-US" b="1" u="sng" dirty="0"/>
            </a:br>
            <a:endParaRPr lang="en-US" b="1" u="sng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Complete the Safe Stars Session at the Youth Sports Injury Conference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Sign the agreement to complete a Safe Stars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Complete the Safe Stars application and provide documentation to TDH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Complete AED Application to demonstrate need at organization site (need to cover multiple sites, meet 3-5 minutes recommendation, etc.)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AEDs will be provided if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D9D44-58EE-4007-B452-79FAFD6C3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351315"/>
            <a:ext cx="3514724" cy="21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Stars Initiative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5"/>
          <a:stretch/>
        </p:blipFill>
        <p:spPr bwMode="auto">
          <a:xfrm>
            <a:off x="1573437" y="1066800"/>
            <a:ext cx="5997126" cy="35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42A84E-7D9D-4CBC-80FC-811DC8D8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654728"/>
            <a:ext cx="3962400" cy="14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4440-97C9-4454-8776-F6CD2AB5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D04F-2170-4972-93C1-48F6DC40C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potential barriers and solutions to application</a:t>
            </a:r>
          </a:p>
          <a:p>
            <a:pPr lvl="1"/>
            <a:r>
              <a:rPr lang="en-US" dirty="0"/>
              <a:t>Who can help you on your campus?</a:t>
            </a:r>
          </a:p>
          <a:p>
            <a:pPr lvl="1"/>
            <a:r>
              <a:rPr lang="en-US" dirty="0"/>
              <a:t>What resources do you have (TSSAA, TDH, TATs, etc.)?</a:t>
            </a:r>
          </a:p>
          <a:p>
            <a:pPr lvl="1"/>
            <a:r>
              <a:rPr lang="en-US" dirty="0"/>
              <a:t>Which policies or trainings will be easy to do?</a:t>
            </a:r>
          </a:p>
          <a:p>
            <a:pPr lvl="1"/>
            <a:r>
              <a:rPr lang="en-US" dirty="0"/>
              <a:t>What will be your biggest challenge?</a:t>
            </a:r>
          </a:p>
          <a:p>
            <a:r>
              <a:rPr lang="en-US" dirty="0"/>
              <a:t>Review model policies and practices</a:t>
            </a:r>
          </a:p>
          <a:p>
            <a:pPr lvl="1"/>
            <a:r>
              <a:rPr lang="en-US" dirty="0"/>
              <a:t>Review resources on web page to facilitate application</a:t>
            </a:r>
          </a:p>
          <a:p>
            <a:pPr lvl="1"/>
            <a:r>
              <a:rPr lang="en-US" dirty="0"/>
              <a:t>Discuss timelines for application completion</a:t>
            </a:r>
          </a:p>
          <a:p>
            <a:pPr lvl="1"/>
            <a:r>
              <a:rPr lang="en-US" dirty="0"/>
              <a:t>Commit to date for completion</a:t>
            </a:r>
          </a:p>
          <a:p>
            <a:pPr lvl="1"/>
            <a:r>
              <a:rPr lang="en-US" dirty="0"/>
              <a:t>Apply for AED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0250-09E4-4343-83C2-4C25DA5E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for Safe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9D47-8EC1-4701-8BEE-F97C30AB5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Visit the TN Safe Stars Initiative </a:t>
            </a:r>
            <a:r>
              <a:rPr lang="en-US" dirty="0">
                <a:hlinkClick r:id="rId2"/>
              </a:rPr>
              <a:t>Website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Download the </a:t>
            </a:r>
            <a:r>
              <a:rPr lang="en-US" dirty="0">
                <a:hlinkClick r:id="rId3"/>
              </a:rPr>
              <a:t>printed application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an overview assessment of your organization’s current compliance with requirements</a:t>
            </a:r>
          </a:p>
          <a:p>
            <a:pPr lvl="1"/>
            <a:r>
              <a:rPr lang="en-US" dirty="0"/>
              <a:t>Emergency Action Plan</a:t>
            </a:r>
          </a:p>
          <a:p>
            <a:pPr lvl="1"/>
            <a:r>
              <a:rPr lang="en-US" dirty="0"/>
              <a:t>Coach training</a:t>
            </a:r>
          </a:p>
          <a:p>
            <a:pPr lvl="1"/>
            <a:r>
              <a:rPr lang="en-US" dirty="0"/>
              <a:t>Policy assessment</a:t>
            </a:r>
          </a:p>
          <a:p>
            <a:pPr lvl="1"/>
            <a:r>
              <a:rPr lang="en-US" dirty="0"/>
              <a:t>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Collect existing policies and make changes if necessary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Fill out the </a:t>
            </a:r>
            <a:r>
              <a:rPr lang="en-US" dirty="0">
                <a:hlinkClick r:id="rId4"/>
              </a:rPr>
              <a:t>online application </a:t>
            </a:r>
            <a:r>
              <a:rPr lang="en-US" dirty="0"/>
              <a:t>via REDCap &amp; upload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TDH staff will contact you to help you complete the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Comply with the Safe Stars Act and become recognized via TDH Safe Stars program at the BRONZE level</a:t>
            </a:r>
          </a:p>
        </p:txBody>
      </p:sp>
    </p:spTree>
    <p:extLst>
      <p:ext uri="{BB962C8B-B14F-4D97-AF65-F5344CB8AC3E}">
        <p14:creationId xmlns:p14="http://schemas.microsoft.com/office/powerpoint/2010/main" val="41588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 Review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28600" y="1193800"/>
            <a:ext cx="8763000" cy="495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Encouraged to read through application before applying</a:t>
            </a:r>
          </a:p>
          <a:p>
            <a:r>
              <a:rPr lang="en-US" dirty="0"/>
              <a:t>Must upload certificates and other documents in application (</a:t>
            </a:r>
            <a:r>
              <a:rPr lang="en-US" i="1" dirty="0"/>
              <a:t>TDH Staff will help</a:t>
            </a:r>
            <a:r>
              <a:rPr lang="en-US" dirty="0"/>
              <a:t>)</a:t>
            </a:r>
          </a:p>
          <a:p>
            <a:r>
              <a:rPr lang="en-US" dirty="0"/>
              <a:t>Resources are available to you on the Safe Stars website</a:t>
            </a:r>
          </a:p>
          <a:p>
            <a:r>
              <a:rPr lang="en-US" dirty="0"/>
              <a:t>Recognition is valid for 5 years</a:t>
            </a:r>
          </a:p>
          <a:p>
            <a:r>
              <a:rPr lang="en-US" i="1" u="sng" dirty="0"/>
              <a:t>Current Safe Stars schools and organizations are being notified to update their policies and practices to comply with Safe Stars Act of 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7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202854" cy="5562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the League/Organization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Signed certificate from the TDH Commissioner</a:t>
            </a:r>
          </a:p>
          <a:p>
            <a:pPr>
              <a:buClr>
                <a:schemeClr val="tx1"/>
              </a:buClr>
            </a:pPr>
            <a:r>
              <a:rPr lang="en-US" dirty="0"/>
              <a:t>Safe Stars logo to put on t-shirts, banners, stickers, etc..</a:t>
            </a:r>
          </a:p>
          <a:p>
            <a:pPr>
              <a:buClr>
                <a:schemeClr val="tx1"/>
              </a:buClr>
            </a:pPr>
            <a:r>
              <a:rPr lang="en-US" dirty="0"/>
              <a:t>Recognition on the TDH website </a:t>
            </a:r>
          </a:p>
          <a:p>
            <a:pPr>
              <a:buClr>
                <a:schemeClr val="tx1"/>
              </a:buClr>
            </a:pPr>
            <a:r>
              <a:rPr lang="en-US" dirty="0"/>
              <a:t>Ability to demonstrate to parents safe practices</a:t>
            </a:r>
          </a:p>
          <a:p>
            <a:pPr>
              <a:buClr>
                <a:schemeClr val="tx1"/>
              </a:buClr>
            </a:pPr>
            <a:r>
              <a:rPr lang="en-US" dirty="0"/>
              <a:t>Ability to share Safe Stars certification with stakeholders and funding agencies</a:t>
            </a:r>
          </a:p>
          <a:p>
            <a:pPr>
              <a:buClr>
                <a:schemeClr val="tx1"/>
              </a:buClr>
            </a:pPr>
            <a:r>
              <a:rPr lang="en-US" b="1" i="1" dirty="0"/>
              <a:t>Helps schools and organizations comply with the TN Safe Stars Act of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45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B3AF-1240-45A4-A448-563436D6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Feedback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55B85B-0C03-472C-A13B-0A0B26747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608" y="1524000"/>
            <a:ext cx="3568784" cy="2193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CD7FAA-E19C-420C-8DD9-EC63B98A9C14}"/>
              </a:ext>
            </a:extLst>
          </p:cNvPr>
          <p:cNvSpPr txBox="1"/>
          <p:nvPr/>
        </p:nvSpPr>
        <p:spPr>
          <a:xfrm>
            <a:off x="152400" y="4646395"/>
            <a:ext cx="29297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Terrence R. Love</a:t>
            </a:r>
          </a:p>
          <a:p>
            <a:pPr algn="ctr"/>
            <a:r>
              <a:rPr lang="en-US" sz="1600" dirty="0"/>
              <a:t>Injury Prevention Director</a:t>
            </a:r>
          </a:p>
          <a:p>
            <a:pPr algn="ctr"/>
            <a:r>
              <a:rPr lang="en-US" sz="1600" dirty="0"/>
              <a:t>Tennessee Department of Health</a:t>
            </a:r>
          </a:p>
          <a:p>
            <a:pPr algn="ctr"/>
            <a:r>
              <a:rPr lang="en-US" sz="1600" dirty="0"/>
              <a:t>615-532-7775</a:t>
            </a:r>
          </a:p>
          <a:p>
            <a:pPr algn="ctr"/>
            <a:r>
              <a:rPr lang="en-US" sz="1600" dirty="0">
                <a:hlinkClick r:id="rId3"/>
              </a:rPr>
              <a:t>Terrence.Love@tn.gov</a:t>
            </a:r>
            <a:r>
              <a:rPr lang="en-US" sz="1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50F40-1E54-4ABA-A13A-757822237EEF}"/>
              </a:ext>
            </a:extLst>
          </p:cNvPr>
          <p:cNvSpPr txBox="1"/>
          <p:nvPr/>
        </p:nvSpPr>
        <p:spPr>
          <a:xfrm>
            <a:off x="6061888" y="4646394"/>
            <a:ext cx="29297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Janay Smith</a:t>
            </a:r>
          </a:p>
          <a:p>
            <a:pPr algn="ctr"/>
            <a:r>
              <a:rPr lang="en-US" sz="1600" dirty="0"/>
              <a:t>Health Educator</a:t>
            </a:r>
          </a:p>
          <a:p>
            <a:pPr algn="ctr"/>
            <a:r>
              <a:rPr lang="en-US" sz="1600" dirty="0"/>
              <a:t>Tennessee Department of Health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615-532-0308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Janay.Smith@tn.gov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362A4-2AB6-4C15-8E09-C7AE0B42D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013" y="3845410"/>
            <a:ext cx="2438400" cy="862630"/>
          </a:xfrm>
          <a:prstGeom prst="rect">
            <a:avLst/>
          </a:prstGeom>
        </p:spPr>
      </p:pic>
      <p:pic>
        <p:nvPicPr>
          <p:cNvPr id="8" name="Content Placeholder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0352E8D-A742-4D4C-AE75-53FC05668C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361" r="5414"/>
          <a:stretch/>
        </p:blipFill>
        <p:spPr>
          <a:xfrm>
            <a:off x="757240" y="2082801"/>
            <a:ext cx="1720032" cy="2193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A04D71-352C-4DD1-8F7B-1F03138800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097" b="14428"/>
          <a:stretch/>
        </p:blipFill>
        <p:spPr>
          <a:xfrm>
            <a:off x="6671342" y="2084110"/>
            <a:ext cx="1720032" cy="21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78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FED1-156B-4D57-8492-51B5683B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54E6-E68C-4D0B-B739-2F67CBCD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27800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458200" cy="5638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TDH Safe Stars </a:t>
            </a:r>
            <a:r>
              <a:rPr lang="en-US" dirty="0">
                <a:solidFill>
                  <a:srgbClr val="FFFF00"/>
                </a:solidFill>
              </a:rPr>
              <a:t>Program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4"/>
              </a:rPr>
              <a:t>Safe Stars</a:t>
            </a:r>
            <a:r>
              <a:rPr lang="en-US" dirty="0"/>
              <a:t> is a collaboration between the Tennessee Department of Health and the Program for Injury Prevention in Youth Sports at The Monroe Carell Jr. Children's Hospital at Vanderbilt.</a:t>
            </a:r>
          </a:p>
          <a:p>
            <a:endParaRPr lang="en-US" dirty="0"/>
          </a:p>
          <a:p>
            <a:r>
              <a:rPr lang="en-US" dirty="0"/>
              <a:t>Safety recognition program for Youth Sports Leagues &amp; Schools</a:t>
            </a:r>
          </a:p>
          <a:p>
            <a:r>
              <a:rPr lang="en-US" dirty="0"/>
              <a:t>Free and Voluntary to all organizations across Tennessee</a:t>
            </a:r>
          </a:p>
          <a:p>
            <a:r>
              <a:rPr lang="en-US" dirty="0"/>
              <a:t>Can achieve </a:t>
            </a:r>
            <a:r>
              <a:rPr lang="en-US" b="1" dirty="0"/>
              <a:t>Gold</a:t>
            </a:r>
            <a:r>
              <a:rPr lang="en-US" dirty="0"/>
              <a:t>, </a:t>
            </a:r>
            <a:r>
              <a:rPr lang="en-US" b="1" dirty="0"/>
              <a:t>Silver</a:t>
            </a:r>
            <a:r>
              <a:rPr lang="en-US" dirty="0"/>
              <a:t>, or </a:t>
            </a:r>
            <a:r>
              <a:rPr lang="en-US" b="1" dirty="0"/>
              <a:t>Bronze </a:t>
            </a:r>
            <a:r>
              <a:rPr lang="en-US" dirty="0"/>
              <a:t>level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Safe Stars goal is to standardize safety for young athletes </a:t>
            </a:r>
          </a:p>
        </p:txBody>
      </p:sp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1" b="14699"/>
          <a:stretch/>
        </p:blipFill>
        <p:spPr>
          <a:xfrm>
            <a:off x="0" y="1077468"/>
            <a:ext cx="9144000" cy="5098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for Your Work to Prevent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4419600" cy="49584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Safe Stars initiative recognizes youth sports organizations throughout Tennessee for providing the </a:t>
            </a:r>
            <a:r>
              <a:rPr lang="en-US" u="sng" dirty="0"/>
              <a:t>highest level of safety </a:t>
            </a:r>
            <a:r>
              <a:rPr lang="en-US" dirty="0"/>
              <a:t>for their young athletes. </a:t>
            </a:r>
          </a:p>
          <a:p>
            <a:r>
              <a:rPr lang="en-US" dirty="0"/>
              <a:t>Safe Stars consists of 3 levels: </a:t>
            </a:r>
            <a:r>
              <a:rPr lang="en-US" b="1" dirty="0"/>
              <a:t>Gold</a:t>
            </a:r>
            <a:r>
              <a:rPr lang="en-US" dirty="0"/>
              <a:t>, </a:t>
            </a:r>
            <a:r>
              <a:rPr lang="en-US" b="1" dirty="0"/>
              <a:t>Silver</a:t>
            </a:r>
            <a:r>
              <a:rPr lang="en-US" dirty="0"/>
              <a:t>, and </a:t>
            </a:r>
            <a:r>
              <a:rPr lang="en-US" b="1" dirty="0"/>
              <a:t>Bronze</a:t>
            </a:r>
            <a:r>
              <a:rPr lang="en-US" dirty="0"/>
              <a:t>, and involves implementation of policies around topics such as </a:t>
            </a:r>
            <a:r>
              <a:rPr lang="en-US" u="sng" dirty="0"/>
              <a:t>concussion education</a:t>
            </a:r>
            <a:r>
              <a:rPr lang="en-US" dirty="0"/>
              <a:t>, </a:t>
            </a:r>
            <a:r>
              <a:rPr lang="en-US" u="sng" dirty="0"/>
              <a:t>weather safety </a:t>
            </a:r>
            <a:r>
              <a:rPr lang="en-US" dirty="0"/>
              <a:t>and </a:t>
            </a:r>
            <a:r>
              <a:rPr lang="en-US" u="sng" dirty="0"/>
              <a:t>injury prevention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2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1" b="14699"/>
          <a:stretch/>
        </p:blipFill>
        <p:spPr>
          <a:xfrm>
            <a:off x="0" y="1077468"/>
            <a:ext cx="9144000" cy="5098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Stars </a:t>
            </a:r>
            <a:r>
              <a:rPr lang="en-US" dirty="0">
                <a:solidFill>
                  <a:srgbClr val="FFFF00"/>
                </a:solidFill>
              </a:rPr>
              <a:t>Program</a:t>
            </a:r>
            <a:r>
              <a:rPr lang="en-US" dirty="0"/>
              <a:t>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4267200" cy="49584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Safe Stars’ goal is to provide resources and opportunities for every youth sports organization to enhance their safety standards. </a:t>
            </a:r>
          </a:p>
          <a:p>
            <a:r>
              <a:rPr lang="en-US" dirty="0"/>
              <a:t>The criteria for achieving recognition as a Safe Stars league has been developed by a committee of health professionals dedicated to reducing sports-related injuries among youth.</a:t>
            </a:r>
          </a:p>
          <a:p>
            <a:r>
              <a:rPr lang="en-US" b="1" dirty="0"/>
              <a:t>Complies with and supports the </a:t>
            </a:r>
            <a:r>
              <a:rPr lang="en-US" b="1" u="sng" dirty="0"/>
              <a:t>TN Safe Stars Act of 2021</a:t>
            </a:r>
          </a:p>
        </p:txBody>
      </p:sp>
    </p:spTree>
    <p:extLst>
      <p:ext uri="{BB962C8B-B14F-4D97-AF65-F5344CB8AC3E}">
        <p14:creationId xmlns:p14="http://schemas.microsoft.com/office/powerpoint/2010/main" val="268913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BD5B-379C-4FE3-BDB0-9CD801E8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Stars </a:t>
            </a:r>
            <a:r>
              <a:rPr lang="en-US" dirty="0">
                <a:solidFill>
                  <a:srgbClr val="FFFF00"/>
                </a:solidFill>
              </a:rPr>
              <a:t>Act</a:t>
            </a:r>
            <a:r>
              <a:rPr lang="en-US" dirty="0"/>
              <a:t> of Tennessee </a:t>
            </a:r>
            <a:br>
              <a:rPr lang="en-US" dirty="0"/>
            </a:br>
            <a:r>
              <a:rPr lang="en-US" sz="2000" dirty="0"/>
              <a:t>(Public Charter 272)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CAB90-366F-415D-9AC5-141B3482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86460"/>
            <a:ext cx="6858000" cy="4485080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softEdge rad="3175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063F7C-7AF4-44E1-8E73-D43AA68916A0}"/>
              </a:ext>
            </a:extLst>
          </p:cNvPr>
          <p:cNvSpPr/>
          <p:nvPr/>
        </p:nvSpPr>
        <p:spPr>
          <a:xfrm>
            <a:off x="1295400" y="1186460"/>
            <a:ext cx="6629400" cy="48333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9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2A3A-E97B-4F0C-A771-D183111D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Stars </a:t>
            </a:r>
            <a:r>
              <a:rPr lang="en-US" dirty="0">
                <a:solidFill>
                  <a:srgbClr val="FFFF00"/>
                </a:solidFill>
              </a:rPr>
              <a:t>Act </a:t>
            </a:r>
            <a:r>
              <a:rPr lang="en-US" dirty="0"/>
              <a:t>(Required Training)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30ADA-22A8-43D1-9360-0A412EA3E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3" t="7397" r="7293"/>
          <a:stretch/>
        </p:blipFill>
        <p:spPr>
          <a:xfrm>
            <a:off x="1562100" y="1223476"/>
            <a:ext cx="6019800" cy="305215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D7048-4564-4D3D-B862-F870087B3E1F}"/>
              </a:ext>
            </a:extLst>
          </p:cNvPr>
          <p:cNvSpPr txBox="1"/>
          <p:nvPr/>
        </p:nvSpPr>
        <p:spPr>
          <a:xfrm>
            <a:off x="2743200" y="4419600"/>
            <a:ext cx="365760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Took effect fall 2022</a:t>
            </a:r>
          </a:p>
          <a:p>
            <a:r>
              <a:rPr lang="en-US" b="1" u="sng" dirty="0"/>
              <a:t>All</a:t>
            </a:r>
            <a:r>
              <a:rPr lang="en-US" dirty="0"/>
              <a:t> coaches </a:t>
            </a:r>
            <a:r>
              <a:rPr lang="en-US" b="1" u="sng" dirty="0"/>
              <a:t>shall</a:t>
            </a:r>
            <a:r>
              <a:rPr lang="en-US" dirty="0"/>
              <a:t> </a:t>
            </a:r>
            <a:r>
              <a:rPr lang="en-US" b="1" u="sng" dirty="0"/>
              <a:t>annually</a:t>
            </a:r>
            <a:r>
              <a:rPr lang="en-US" dirty="0"/>
              <a:t> complete: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Concussion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Sudden Cardiac Arrest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“TRAINED” in CPR and AED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a Background Check</a:t>
            </a:r>
          </a:p>
        </p:txBody>
      </p:sp>
    </p:spTree>
    <p:extLst>
      <p:ext uri="{BB962C8B-B14F-4D97-AF65-F5344CB8AC3E}">
        <p14:creationId xmlns:p14="http://schemas.microsoft.com/office/powerpoint/2010/main" val="3199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73D5-E49B-4FA3-A1F3-61BAE5D2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Stars </a:t>
            </a:r>
            <a:r>
              <a:rPr lang="en-US" dirty="0">
                <a:solidFill>
                  <a:srgbClr val="FFFF00"/>
                </a:solidFill>
              </a:rPr>
              <a:t>Act</a:t>
            </a:r>
            <a:r>
              <a:rPr lang="en-US" dirty="0"/>
              <a:t> (Required Plans and Policies)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AF905A-D3D2-4913-993A-2D48D64B8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8" r="8592" b="11051"/>
          <a:stretch/>
        </p:blipFill>
        <p:spPr>
          <a:xfrm>
            <a:off x="1257300" y="1194929"/>
            <a:ext cx="6629400" cy="2575844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63BF2-6B33-4073-942B-3EE143E197D6}"/>
              </a:ext>
            </a:extLst>
          </p:cNvPr>
          <p:cNvSpPr txBox="1"/>
          <p:nvPr/>
        </p:nvSpPr>
        <p:spPr>
          <a:xfrm>
            <a:off x="2743200" y="3962400"/>
            <a:ext cx="36576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Plans and Polices that </a:t>
            </a:r>
            <a:r>
              <a:rPr lang="en-US" b="1" u="sng" dirty="0"/>
              <a:t>must</a:t>
            </a:r>
            <a:r>
              <a:rPr lang="en-US" dirty="0"/>
              <a:t> be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Allergy and anaphylaxis EAP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Signs &amp; 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Epi pen location, storage use, and 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Emergency follow-up procedures</a:t>
            </a:r>
          </a:p>
        </p:txBody>
      </p:sp>
    </p:spTree>
    <p:extLst>
      <p:ext uri="{BB962C8B-B14F-4D97-AF65-F5344CB8AC3E}">
        <p14:creationId xmlns:p14="http://schemas.microsoft.com/office/powerpoint/2010/main" val="12117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E548-D0B8-47CF-8BDF-4362AA09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Stars </a:t>
            </a:r>
            <a:r>
              <a:rPr lang="en-US" dirty="0">
                <a:solidFill>
                  <a:srgbClr val="FFFF00"/>
                </a:solidFill>
              </a:rPr>
              <a:t>Act</a:t>
            </a:r>
            <a:r>
              <a:rPr lang="en-US" dirty="0"/>
              <a:t> (Required Plans and Policies)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F5C2F4-C8F4-4696-AEDE-C838AEFE7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64" t="22302" r="7375" b="1495"/>
          <a:stretch/>
        </p:blipFill>
        <p:spPr>
          <a:xfrm>
            <a:off x="1562100" y="1143000"/>
            <a:ext cx="6019800" cy="312420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C157B-BCF6-4A40-8292-765AF9E74D0A}"/>
              </a:ext>
            </a:extLst>
          </p:cNvPr>
          <p:cNvSpPr txBox="1"/>
          <p:nvPr/>
        </p:nvSpPr>
        <p:spPr>
          <a:xfrm>
            <a:off x="2743200" y="4367160"/>
            <a:ext cx="365760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Plans and Polices that </a:t>
            </a:r>
            <a:r>
              <a:rPr lang="en-US" b="1" u="sng" dirty="0"/>
              <a:t>must</a:t>
            </a:r>
            <a:r>
              <a:rPr lang="en-US" dirty="0"/>
              <a:t> be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Severe weather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Lightning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illness &amp; lightning education for </a:t>
            </a:r>
            <a:r>
              <a:rPr lang="en-US" b="1" u="sng" dirty="0"/>
              <a:t>all</a:t>
            </a:r>
            <a:r>
              <a:rPr lang="en-US" dirty="0"/>
              <a:t> coaches (</a:t>
            </a:r>
            <a:r>
              <a:rPr lang="en-US" b="1" u="sng" dirty="0"/>
              <a:t>annually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01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5220</TotalTime>
  <Words>1270</Words>
  <Application>Microsoft Office PowerPoint</Application>
  <PresentationFormat>On-screen Show (4:3)</PresentationFormat>
  <Paragraphs>158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Open Sans</vt:lpstr>
      <vt:lpstr>PermianSlabSerifTypeface</vt:lpstr>
      <vt:lpstr>PowerPoint B</vt:lpstr>
      <vt:lpstr>Safe Stars Initiative</vt:lpstr>
      <vt:lpstr>Safe Stars Initiative</vt:lpstr>
      <vt:lpstr>What is the TDH Safe Stars Program?</vt:lpstr>
      <vt:lpstr>Recognition for Your Work to Prevent Injury</vt:lpstr>
      <vt:lpstr>Safe Stars Program Development</vt:lpstr>
      <vt:lpstr>Safe Stars Act of Tennessee  (Public Charter 272)</vt:lpstr>
      <vt:lpstr>Safe Stars Act (Required Training)</vt:lpstr>
      <vt:lpstr>Safe Stars Act (Required Plans and Policies)</vt:lpstr>
      <vt:lpstr>Safe Stars Act (Required Plans and Policies)</vt:lpstr>
      <vt:lpstr>Coaches Code of Conduct (Required)</vt:lpstr>
      <vt:lpstr>Sudden Cardiac Arrest Symptom Warning Signs Information Sheet (Required)</vt:lpstr>
      <vt:lpstr>Required Informational Meeting/Video</vt:lpstr>
      <vt:lpstr>Safe Stars Initiative</vt:lpstr>
      <vt:lpstr>Bronze Level – Ensures Compliance with Safe Stars Act of 2022</vt:lpstr>
      <vt:lpstr>Bronze Level</vt:lpstr>
      <vt:lpstr>DRAFT – Sudden Cardiac Arrest Form</vt:lpstr>
      <vt:lpstr>To Become SILVER</vt:lpstr>
      <vt:lpstr>To Be Recognized at the GOLD</vt:lpstr>
      <vt:lpstr>AED Vouchers are Available for Qualifying Groups</vt:lpstr>
      <vt:lpstr>Barriers and Resources</vt:lpstr>
      <vt:lpstr>How to Apply for Safe Stars</vt:lpstr>
      <vt:lpstr>Application Process Review</vt:lpstr>
      <vt:lpstr>Benefits for the League/Organization</vt:lpstr>
      <vt:lpstr>Questions and Feedback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Terrence Love</cp:lastModifiedBy>
  <cp:revision>153</cp:revision>
  <cp:lastPrinted>2022-07-15T11:15:13Z</cp:lastPrinted>
  <dcterms:created xsi:type="dcterms:W3CDTF">2015-04-23T14:38:43Z</dcterms:created>
  <dcterms:modified xsi:type="dcterms:W3CDTF">2022-12-15T01:43:48Z</dcterms:modified>
</cp:coreProperties>
</file>